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6"/>
  </p:notesMasterIdLst>
  <p:sldIdLst>
    <p:sldId id="256" r:id="rId2"/>
    <p:sldId id="375" r:id="rId3"/>
    <p:sldId id="376" r:id="rId4"/>
    <p:sldId id="377" r:id="rId5"/>
    <p:sldId id="378" r:id="rId6"/>
    <p:sldId id="382" r:id="rId7"/>
    <p:sldId id="383" r:id="rId8"/>
    <p:sldId id="385" r:id="rId9"/>
    <p:sldId id="386" r:id="rId10"/>
    <p:sldId id="387" r:id="rId11"/>
    <p:sldId id="388" r:id="rId12"/>
    <p:sldId id="389" r:id="rId13"/>
    <p:sldId id="390" r:id="rId14"/>
    <p:sldId id="391" r:id="rId15"/>
    <p:sldId id="392" r:id="rId16"/>
    <p:sldId id="393" r:id="rId17"/>
    <p:sldId id="416" r:id="rId18"/>
    <p:sldId id="417" r:id="rId19"/>
    <p:sldId id="394" r:id="rId20"/>
    <p:sldId id="395" r:id="rId21"/>
    <p:sldId id="396" r:id="rId22"/>
    <p:sldId id="398" r:id="rId23"/>
    <p:sldId id="400" r:id="rId24"/>
    <p:sldId id="401" r:id="rId25"/>
    <p:sldId id="402" r:id="rId26"/>
    <p:sldId id="403" r:id="rId27"/>
    <p:sldId id="404" r:id="rId28"/>
    <p:sldId id="405" r:id="rId29"/>
    <p:sldId id="399" r:id="rId30"/>
    <p:sldId id="406" r:id="rId31"/>
    <p:sldId id="407" r:id="rId32"/>
    <p:sldId id="408" r:id="rId33"/>
    <p:sldId id="409" r:id="rId34"/>
    <p:sldId id="410" r:id="rId35"/>
    <p:sldId id="411" r:id="rId36"/>
    <p:sldId id="412" r:id="rId37"/>
    <p:sldId id="413" r:id="rId38"/>
    <p:sldId id="414" r:id="rId39"/>
    <p:sldId id="379" r:id="rId40"/>
    <p:sldId id="436" r:id="rId41"/>
    <p:sldId id="437" r:id="rId42"/>
    <p:sldId id="397" r:id="rId43"/>
    <p:sldId id="418" r:id="rId44"/>
    <p:sldId id="420" r:id="rId45"/>
    <p:sldId id="419" r:id="rId46"/>
    <p:sldId id="421" r:id="rId47"/>
    <p:sldId id="422" r:id="rId48"/>
    <p:sldId id="423" r:id="rId49"/>
    <p:sldId id="434" r:id="rId50"/>
    <p:sldId id="424" r:id="rId51"/>
    <p:sldId id="425" r:id="rId52"/>
    <p:sldId id="426" r:id="rId53"/>
    <p:sldId id="428" r:id="rId54"/>
    <p:sldId id="427" r:id="rId55"/>
    <p:sldId id="439" r:id="rId56"/>
    <p:sldId id="429" r:id="rId57"/>
    <p:sldId id="438" r:id="rId58"/>
    <p:sldId id="433" r:id="rId59"/>
    <p:sldId id="430" r:id="rId60"/>
    <p:sldId id="435" r:id="rId61"/>
    <p:sldId id="432" r:id="rId62"/>
    <p:sldId id="380" r:id="rId63"/>
    <p:sldId id="284" r:id="rId64"/>
    <p:sldId id="285" r:id="rId6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26" d="100"/>
          <a:sy n="126" d="100"/>
        </p:scale>
        <p:origin x="293"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2018/6/1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46</a:t>
            </a:fld>
            <a:endParaRPr lang="zh-CN" altLang="en-US"/>
          </a:p>
        </p:txBody>
      </p:sp>
    </p:spTree>
    <p:extLst>
      <p:ext uri="{BB962C8B-B14F-4D97-AF65-F5344CB8AC3E}">
        <p14:creationId xmlns:p14="http://schemas.microsoft.com/office/powerpoint/2010/main" val="337266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55</a:t>
            </a:fld>
            <a:endParaRPr lang="zh-CN" altLang="en-US"/>
          </a:p>
        </p:txBody>
      </p:sp>
    </p:spTree>
    <p:extLst>
      <p:ext uri="{BB962C8B-B14F-4D97-AF65-F5344CB8AC3E}">
        <p14:creationId xmlns:p14="http://schemas.microsoft.com/office/powerpoint/2010/main" val="343559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56</a:t>
            </a:fld>
            <a:endParaRPr lang="zh-CN" altLang="en-US"/>
          </a:p>
        </p:txBody>
      </p:sp>
    </p:spTree>
    <p:extLst>
      <p:ext uri="{BB962C8B-B14F-4D97-AF65-F5344CB8AC3E}">
        <p14:creationId xmlns:p14="http://schemas.microsoft.com/office/powerpoint/2010/main" val="40686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57</a:t>
            </a:fld>
            <a:endParaRPr lang="zh-CN" altLang="en-US"/>
          </a:p>
        </p:txBody>
      </p:sp>
    </p:spTree>
    <p:extLst>
      <p:ext uri="{BB962C8B-B14F-4D97-AF65-F5344CB8AC3E}">
        <p14:creationId xmlns:p14="http://schemas.microsoft.com/office/powerpoint/2010/main" val="57370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59</a:t>
            </a:fld>
            <a:endParaRPr lang="zh-CN" altLang="en-US"/>
          </a:p>
        </p:txBody>
      </p:sp>
    </p:spTree>
    <p:extLst>
      <p:ext uri="{BB962C8B-B14F-4D97-AF65-F5344CB8AC3E}">
        <p14:creationId xmlns:p14="http://schemas.microsoft.com/office/powerpoint/2010/main" val="221715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60</a:t>
            </a:fld>
            <a:endParaRPr lang="zh-CN" altLang="en-US"/>
          </a:p>
        </p:txBody>
      </p:sp>
    </p:spTree>
    <p:extLst>
      <p:ext uri="{BB962C8B-B14F-4D97-AF65-F5344CB8AC3E}">
        <p14:creationId xmlns:p14="http://schemas.microsoft.com/office/powerpoint/2010/main" val="256511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61</a:t>
            </a:fld>
            <a:endParaRPr lang="zh-CN" altLang="en-US"/>
          </a:p>
        </p:txBody>
      </p:sp>
    </p:spTree>
    <p:extLst>
      <p:ext uri="{BB962C8B-B14F-4D97-AF65-F5344CB8AC3E}">
        <p14:creationId xmlns:p14="http://schemas.microsoft.com/office/powerpoint/2010/main" val="409238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47</a:t>
            </a:fld>
            <a:endParaRPr lang="zh-CN" altLang="en-US"/>
          </a:p>
        </p:txBody>
      </p:sp>
    </p:spTree>
    <p:extLst>
      <p:ext uri="{BB962C8B-B14F-4D97-AF65-F5344CB8AC3E}">
        <p14:creationId xmlns:p14="http://schemas.microsoft.com/office/powerpoint/2010/main" val="869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48</a:t>
            </a:fld>
            <a:endParaRPr lang="zh-CN" altLang="en-US"/>
          </a:p>
        </p:txBody>
      </p:sp>
    </p:spTree>
    <p:extLst>
      <p:ext uri="{BB962C8B-B14F-4D97-AF65-F5344CB8AC3E}">
        <p14:creationId xmlns:p14="http://schemas.microsoft.com/office/powerpoint/2010/main" val="3583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49</a:t>
            </a:fld>
            <a:endParaRPr lang="zh-CN" altLang="en-US"/>
          </a:p>
        </p:txBody>
      </p:sp>
    </p:spTree>
    <p:extLst>
      <p:ext uri="{BB962C8B-B14F-4D97-AF65-F5344CB8AC3E}">
        <p14:creationId xmlns:p14="http://schemas.microsoft.com/office/powerpoint/2010/main" val="19394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50</a:t>
            </a:fld>
            <a:endParaRPr lang="zh-CN" altLang="en-US"/>
          </a:p>
        </p:txBody>
      </p:sp>
    </p:spTree>
    <p:extLst>
      <p:ext uri="{BB962C8B-B14F-4D97-AF65-F5344CB8AC3E}">
        <p14:creationId xmlns:p14="http://schemas.microsoft.com/office/powerpoint/2010/main" val="158714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51</a:t>
            </a:fld>
            <a:endParaRPr lang="zh-CN" altLang="en-US"/>
          </a:p>
        </p:txBody>
      </p:sp>
    </p:spTree>
    <p:extLst>
      <p:ext uri="{BB962C8B-B14F-4D97-AF65-F5344CB8AC3E}">
        <p14:creationId xmlns:p14="http://schemas.microsoft.com/office/powerpoint/2010/main" val="19444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52</a:t>
            </a:fld>
            <a:endParaRPr lang="zh-CN" altLang="en-US"/>
          </a:p>
        </p:txBody>
      </p:sp>
    </p:spTree>
    <p:extLst>
      <p:ext uri="{BB962C8B-B14F-4D97-AF65-F5344CB8AC3E}">
        <p14:creationId xmlns:p14="http://schemas.microsoft.com/office/powerpoint/2010/main" val="349334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53</a:t>
            </a:fld>
            <a:endParaRPr lang="zh-CN" altLang="en-US"/>
          </a:p>
        </p:txBody>
      </p:sp>
    </p:spTree>
    <p:extLst>
      <p:ext uri="{BB962C8B-B14F-4D97-AF65-F5344CB8AC3E}">
        <p14:creationId xmlns:p14="http://schemas.microsoft.com/office/powerpoint/2010/main" val="279612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54</a:t>
            </a:fld>
            <a:endParaRPr lang="zh-CN" altLang="en-US"/>
          </a:p>
        </p:txBody>
      </p:sp>
    </p:spTree>
    <p:extLst>
      <p:ext uri="{BB962C8B-B14F-4D97-AF65-F5344CB8AC3E}">
        <p14:creationId xmlns:p14="http://schemas.microsoft.com/office/powerpoint/2010/main" val="288404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smtClean="0"/>
              <a:t>Drag your picture here and Send to back</a:t>
            </a:r>
            <a:endParaRPr lang="en-US" dirty="0"/>
          </a:p>
        </p:txBody>
      </p:sp>
    </p:spTree>
    <p:extLst>
      <p:ext uri="{BB962C8B-B14F-4D97-AF65-F5344CB8AC3E}">
        <p14:creationId xmlns:p14="http://schemas.microsoft.com/office/powerpoint/2010/main" val="18969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2018/6/1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3.png"/><Relationship Id="rId4" Type="http://schemas.openxmlformats.org/officeDocument/2006/relationships/image" Target="../media/image42.png"/></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5.png"/><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7.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63.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a:t>
            </a:r>
            <a:r>
              <a:rPr lang="id-ID" b="1" i="1" dirty="0" smtClean="0">
                <a:solidFill>
                  <a:srgbClr val="06080A"/>
                </a:solidFill>
                <a:latin typeface="仿宋" panose="02010609060101010101" pitchFamily="49" charset="-122"/>
                <a:ea typeface="仿宋" panose="02010609060101010101" pitchFamily="49" charset="-122"/>
                <a:cs typeface="+mn-ea"/>
                <a:sym typeface="+mn-lt"/>
              </a:rPr>
              <a:t>netty.io</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835" y="1545336"/>
            <a:ext cx="5796814" cy="2871149"/>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Network Services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984885" y="1406080"/>
            <a:ext cx="6838950" cy="3990975"/>
          </a:xfrm>
          <a:prstGeom prst="rect">
            <a:avLst/>
          </a:prstGeom>
        </p:spPr>
      </p:pic>
    </p:spTree>
    <p:extLst>
      <p:ext uri="{BB962C8B-B14F-4D97-AF65-F5344CB8AC3E}">
        <p14:creationId xmlns:p14="http://schemas.microsoft.com/office/powerpoint/2010/main" val="2768895002"/>
      </p:ext>
    </p:extLst>
  </p:cSld>
  <p:clrMapOvr>
    <a:masterClrMapping/>
  </p:clrMapOvr>
  <p:transition spd="slow">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Service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062037" y="1223962"/>
            <a:ext cx="10067925" cy="4410075"/>
          </a:xfrm>
          <a:prstGeom prst="rect">
            <a:avLst/>
          </a:prstGeom>
        </p:spPr>
      </p:pic>
      <p:sp>
        <p:nvSpPr>
          <p:cNvPr id="8" name="TextBox 50"/>
          <p:cNvSpPr txBox="1"/>
          <p:nvPr/>
        </p:nvSpPr>
        <p:spPr>
          <a:xfrm>
            <a:off x="265176" y="5779757"/>
            <a:ext cx="11219688" cy="584775"/>
          </a:xfrm>
          <a:prstGeom prst="rect">
            <a:avLst/>
          </a:prstGeom>
          <a:noFill/>
        </p:spPr>
        <p:txBody>
          <a:bodyPr wrap="square" rtlCol="0">
            <a:spAutoFit/>
          </a:bodyPr>
          <a:lstStyle/>
          <a:p>
            <a:r>
              <a:rPr lang="en-US" altLang="zh-CN" sz="32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Each handler may be started in its own thread</a:t>
            </a:r>
          </a:p>
        </p:txBody>
      </p:sp>
    </p:spTree>
    <p:extLst>
      <p:ext uri="{BB962C8B-B14F-4D97-AF65-F5344CB8AC3E}">
        <p14:creationId xmlns:p14="http://schemas.microsoft.com/office/powerpoint/2010/main" val="2931633987"/>
      </p:ext>
    </p:extLst>
  </p:cSld>
  <p:clrMapOvr>
    <a:masterClrMapping/>
  </p:clrMapOvr>
  <p:transition spd="slow">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a:t>
            </a:r>
            <a:r>
              <a:rPr lang="en-US" sz="2800" b="1" dirty="0" err="1">
                <a:solidFill>
                  <a:srgbClr val="7030A0"/>
                </a:solidFill>
                <a:latin typeface="仿宋" panose="02010609060101010101" pitchFamily="49" charset="-122"/>
                <a:ea typeface="仿宋" panose="02010609060101010101" pitchFamily="49" charset="-122"/>
                <a:cs typeface="+mn-ea"/>
                <a:sym typeface="+mn-lt"/>
              </a:rPr>
              <a:t>ServerSocket</a:t>
            </a:r>
            <a:r>
              <a:rPr lang="en-US" sz="2800" b="1" dirty="0">
                <a:solidFill>
                  <a:srgbClr val="7030A0"/>
                </a:solidFill>
                <a:latin typeface="仿宋" panose="02010609060101010101" pitchFamily="49" charset="-122"/>
                <a:ea typeface="仿宋" panose="02010609060101010101" pitchFamily="49" charset="-122"/>
                <a:cs typeface="+mn-ea"/>
                <a:sym typeface="+mn-lt"/>
              </a:rPr>
              <a:t>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401318" y="1303915"/>
            <a:ext cx="7449770" cy="5094541"/>
          </a:xfrm>
          <a:prstGeom prst="rect">
            <a:avLst/>
          </a:prstGeom>
        </p:spPr>
      </p:pic>
    </p:spTree>
    <p:extLst>
      <p:ext uri="{BB962C8B-B14F-4D97-AF65-F5344CB8AC3E}">
        <p14:creationId xmlns:p14="http://schemas.microsoft.com/office/powerpoint/2010/main" val="3405145012"/>
      </p:ext>
    </p:extLst>
  </p:cSld>
  <p:clrMapOvr>
    <a:masterClrMapping/>
  </p:clrMapOvr>
  <p:transition spd="slow">
    <p:wip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Scalability Goals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25295"/>
            <a:ext cx="7043232" cy="4933569"/>
          </a:xfrm>
          <a:prstGeom prst="rect">
            <a:avLst/>
          </a:prstGeom>
        </p:spPr>
      </p:pic>
    </p:spTree>
    <p:extLst>
      <p:ext uri="{BB962C8B-B14F-4D97-AF65-F5344CB8AC3E}">
        <p14:creationId xmlns:p14="http://schemas.microsoft.com/office/powerpoint/2010/main" val="3952424989"/>
      </p:ext>
    </p:extLst>
  </p:cSld>
  <p:clrMapOvr>
    <a:masterClrMapping/>
  </p:clrMapOvr>
  <p:transition spd="slow">
    <p:wip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Divide and Conquer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160514" cy="4891706"/>
          </a:xfrm>
          <a:prstGeom prst="rect">
            <a:avLst/>
          </a:prstGeom>
        </p:spPr>
      </p:pic>
    </p:spTree>
    <p:extLst>
      <p:ext uri="{BB962C8B-B14F-4D97-AF65-F5344CB8AC3E}">
        <p14:creationId xmlns:p14="http://schemas.microsoft.com/office/powerpoint/2010/main" val="1495438046"/>
      </p:ext>
    </p:extLst>
  </p:cSld>
  <p:clrMapOvr>
    <a:masterClrMapping/>
  </p:clrMapOvr>
  <p:transition spd="slow">
    <p:wip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Event-driven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7164977" cy="5123712"/>
          </a:xfrm>
          <a:prstGeom prst="rect">
            <a:avLst/>
          </a:prstGeom>
        </p:spPr>
      </p:pic>
    </p:spTree>
    <p:extLst>
      <p:ext uri="{BB962C8B-B14F-4D97-AF65-F5344CB8AC3E}">
        <p14:creationId xmlns:p14="http://schemas.microsoft.com/office/powerpoint/2010/main" val="1998704553"/>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Background: Events in AWT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382774" y="1199648"/>
            <a:ext cx="6047994" cy="4304904"/>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Event-driven IO uses similar ideas but in different designs</a:t>
            </a:r>
          </a:p>
        </p:txBody>
      </p:sp>
    </p:spTree>
    <p:extLst>
      <p:ext uri="{BB962C8B-B14F-4D97-AF65-F5344CB8AC3E}">
        <p14:creationId xmlns:p14="http://schemas.microsoft.com/office/powerpoint/2010/main" val="304233077"/>
      </p:ext>
    </p:extLst>
  </p:cSld>
  <p:clrMapOvr>
    <a:masterClrMapping/>
  </p:clrMapOvr>
  <p:transition spd="slow">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95374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是两种经典的多路复用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模型，主要用于在高并发、高吞吐量的环境中进行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处理。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多路复用机制都依赖于一个事件分发器，事件分离器把接收到的客户事件分发到不同的事件处理器中。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在操作系统级别</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个常用的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多路复用机制，简单了解一下将有助于我们理解</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8918109"/>
      </p:ext>
    </p:extLst>
  </p:cSld>
  <p:clrMapOvr>
    <a:masterClrMapping/>
  </p:clrMapOvr>
  <p:transition spd="slow">
    <p:wip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265176" y="1130784"/>
            <a:ext cx="11926824" cy="5632311"/>
          </a:xfrm>
          <a:prstGeom prst="rect">
            <a:avLst/>
          </a:prstGeom>
          <a:noFill/>
        </p:spPr>
        <p:txBody>
          <a:bodyPr wrap="square" rtlCol="0">
            <a:spAutoFit/>
          </a:bodyPr>
          <a:lstStyle/>
          <a:p>
            <a:r>
              <a:rPr lang="en-US" altLang="zh-CN" sz="24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2.6</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内核对</a:t>
            </a: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的完全支持</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代替传统的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能给网络服务应用带来性能上的提升</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是一个系统调用，其内核入口函数为</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几乎不做任何处理直接调用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的执行过程可以分为三个部分：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，将用户传入的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pollfd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数组拷贝到内核空间，因为拷贝操作和数组长度相关，时间上这是一个</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）操作，这一步的代码在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中包括从函数开始到调用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前的部分。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查询每个文件描述符对应设备的状态，如果该设备尚未就绪，则在该设备的等待队列中加入一项并继续查询下一设备的状态。查询完所有设备后如果没有一个设备就绪，这时则需要挂起当前进程等待，直到设备就绪或者超时，挂起操作是通过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schedule_timeout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执行的。设备就绪后进程被通知继续运行，这时再次遍历所有设备，以查找就绪设备。这一步因为两次遍历所有设备，时间复杂度也是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），这里面不包括等待时间。相关代码在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，将获得的数据传送到用户空间并执行释放内存和剥离等待队列等善后工作，向用户空间拷贝数据与剥离等待队列等操作的的时间复杂度同样是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），具体代码包括</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后到结束的部分。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56678813"/>
      </p:ext>
    </p:extLst>
  </p:cSld>
  <p:clrMapOvr>
    <a:masterClrMapping/>
  </p:clrMapOvr>
  <p:transition spd="slow">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Pattern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093976" y="1152525"/>
            <a:ext cx="7162800" cy="4552950"/>
          </a:xfrm>
          <a:prstGeom prst="rect">
            <a:avLst/>
          </a:prstGeom>
        </p:spPr>
      </p:pic>
    </p:spTree>
    <p:extLst>
      <p:ext uri="{BB962C8B-B14F-4D97-AF65-F5344CB8AC3E}">
        <p14:creationId xmlns:p14="http://schemas.microsoft.com/office/powerpoint/2010/main" val="2246175557"/>
      </p:ext>
    </p:extLst>
  </p:cSld>
  <p:clrMapOvr>
    <a:masterClrMapping/>
  </p:clrMapOvr>
  <p:transition spd="slow">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487142" cy="5262979"/>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smtClean="0">
                <a:solidFill>
                  <a:srgbClr val="FF0000"/>
                </a:solidFill>
                <a:latin typeface="仿宋" panose="02010609060101010101" pitchFamily="49" charset="-122"/>
                <a:ea typeface="仿宋" panose="02010609060101010101" pitchFamily="49" charset="-122"/>
                <a:cs typeface="+mn-ea"/>
                <a:sym typeface="+mn-lt"/>
              </a:rPr>
              <a:t>Netty</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is an asynchronous event-driven network application framework </a:t>
            </a: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for rapid development of maintainable high performance protocol servers &amp; clients</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is a NIO client server framework which enables quick and easy development of network applications such as protocol servers and clients. It greatly simplifies and streamlines network programming such as TCP and UDP socket server</a:t>
            </a:r>
            <a:r>
              <a:rPr lang="en-US" altLang="zh-CN" sz="2400" b="1" dirty="0" smtClean="0">
                <a:solidFill>
                  <a:srgbClr val="06080A"/>
                </a:solidFill>
                <a:latin typeface="仿宋" panose="02010609060101010101" pitchFamily="49" charset="-122"/>
                <a:ea typeface="仿宋" panose="02010609060101010101" pitchFamily="49" charset="-122"/>
                <a:cs typeface="+mn-ea"/>
                <a:sym typeface="+mn-lt"/>
              </a:rPr>
              <a:t>.</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'Quick and easy' doesn't mean that a resulting application will suffer from a maintainability or a performance issue.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been designed carefully with the experiences earned from the implementation of a lot of protocols such as FTP, SMTP, HTTP, and various binary and text-based legacy protocols. As a result,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succeeded to find a way to achieve ease of development, performance, stability, and flexibility without a compromise.</a:t>
            </a:r>
            <a:endParaRPr lang="en-US" altLang="zh-CN" sz="2400" b="1" dirty="0" smtClean="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475614931"/>
      </p:ext>
    </p:extLst>
  </p:cSld>
  <p:clrMapOvr>
    <a:masterClrMapping/>
  </p:clrMapOvr>
  <p:transition spd="slow">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28369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Handle</a:t>
            </a:r>
            <a:r>
              <a:rPr lang="zh-CN" altLang="en-US" sz="2400" b="1" dirty="0">
                <a:latin typeface="仿宋" panose="02010609060101010101" pitchFamily="49" charset="-122"/>
                <a:ea typeface="仿宋" panose="02010609060101010101" pitchFamily="49" charset="-122"/>
                <a:cs typeface="+mn-ea"/>
                <a:sym typeface="+mn-lt"/>
              </a:rPr>
              <a:t>（句柄或者描述符），本质上是一种资源，由操作系统提供，该资源用于表示一个个的事件，比如说文件描述符，或是针对网络编程中的的</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描述符，事件既可以来自外部，也可以来自内部。外部事件比如说客户端的链接请求，客户端发过来的数据等；内部事件比如说操作系统产生的定时器事件等，他本质上就是一个文件描述符。</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本身是事件产生的发源地，监听事件监听什么，就是这个</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Synchronous Event </a:t>
            </a:r>
            <a:r>
              <a:rPr lang="en-US" altLang="zh-CN" sz="2400" b="1" dirty="0" err="1">
                <a:latin typeface="仿宋" panose="02010609060101010101" pitchFamily="49" charset="-122"/>
                <a:ea typeface="仿宋" panose="02010609060101010101" pitchFamily="49" charset="-122"/>
                <a:cs typeface="+mn-ea"/>
                <a:sym typeface="+mn-lt"/>
              </a:rPr>
              <a:t>Demultiplexer</a:t>
            </a:r>
            <a:r>
              <a:rPr lang="zh-CN" altLang="en-US" sz="2400" b="1" dirty="0">
                <a:latin typeface="仿宋" panose="02010609060101010101" pitchFamily="49" charset="-122"/>
                <a:ea typeface="仿宋" panose="02010609060101010101" pitchFamily="49" charset="-122"/>
                <a:cs typeface="+mn-ea"/>
                <a:sym typeface="+mn-lt"/>
              </a:rPr>
              <a:t>（同步事件分离器），它本身是一个系统调用，用于等待事件的发生（事件可能是一个，也可能是多个），调用方调用它的时候会被阻塞，一直等到同步事件分离器上有事件产生为止。对于</a:t>
            </a:r>
            <a:r>
              <a:rPr lang="en-US" altLang="zh-CN" sz="2400" b="1" dirty="0">
                <a:latin typeface="仿宋" panose="02010609060101010101" pitchFamily="49" charset="-122"/>
                <a:ea typeface="仿宋" panose="02010609060101010101" pitchFamily="49" charset="-122"/>
                <a:cs typeface="+mn-ea"/>
                <a:sym typeface="+mn-lt"/>
              </a:rPr>
              <a:t>Linux</a:t>
            </a:r>
            <a:r>
              <a:rPr lang="zh-CN" altLang="en-US" sz="2400" b="1" dirty="0">
                <a:latin typeface="仿宋" panose="02010609060101010101" pitchFamily="49" charset="-122"/>
                <a:ea typeface="仿宋" panose="02010609060101010101" pitchFamily="49" charset="-122"/>
                <a:cs typeface="+mn-ea"/>
                <a:sym typeface="+mn-lt"/>
              </a:rPr>
              <a:t>来说，同步事件分离器指的就是常用的</a:t>
            </a:r>
            <a:r>
              <a:rPr lang="en-US" altLang="zh-CN" sz="2400" b="1" dirty="0">
                <a:latin typeface="仿宋" panose="02010609060101010101" pitchFamily="49" charset="-122"/>
                <a:ea typeface="仿宋" panose="02010609060101010101" pitchFamily="49" charset="-122"/>
                <a:cs typeface="+mn-ea"/>
                <a:sym typeface="+mn-lt"/>
              </a:rPr>
              <a:t>I/O</a:t>
            </a:r>
            <a:r>
              <a:rPr lang="zh-CN" altLang="en-US" sz="2400" b="1" dirty="0">
                <a:latin typeface="仿宋" panose="02010609060101010101" pitchFamily="49" charset="-122"/>
                <a:ea typeface="仿宋" panose="02010609060101010101" pitchFamily="49" charset="-122"/>
                <a:cs typeface="+mn-ea"/>
                <a:sym typeface="+mn-lt"/>
              </a:rPr>
              <a:t>多路复用的机制，比如说</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poll</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epoll</a:t>
            </a:r>
            <a:r>
              <a:rPr lang="zh-CN" altLang="en-US" sz="2400" b="1" dirty="0">
                <a:latin typeface="仿宋" panose="02010609060101010101" pitchFamily="49" charset="-122"/>
                <a:ea typeface="仿宋" panose="02010609060101010101" pitchFamily="49" charset="-122"/>
                <a:cs typeface="+mn-ea"/>
                <a:sym typeface="+mn-lt"/>
              </a:rPr>
              <a:t>等。在</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领域中，同步事件分离器对应的组件就是</a:t>
            </a:r>
            <a:r>
              <a:rPr lang="en-US" altLang="zh-CN" sz="2400" b="1" dirty="0">
                <a:latin typeface="仿宋" panose="02010609060101010101" pitchFamily="49" charset="-122"/>
                <a:ea typeface="仿宋" panose="02010609060101010101" pitchFamily="49" charset="-122"/>
                <a:cs typeface="+mn-ea"/>
                <a:sym typeface="+mn-lt"/>
              </a:rPr>
              <a:t>Selector</a:t>
            </a:r>
            <a:r>
              <a:rPr lang="zh-CN" altLang="en-US" sz="2400" b="1" dirty="0">
                <a:latin typeface="仿宋" panose="02010609060101010101" pitchFamily="49" charset="-122"/>
                <a:ea typeface="仿宋" panose="02010609060101010101" pitchFamily="49" charset="-122"/>
                <a:cs typeface="+mn-ea"/>
                <a:sym typeface="+mn-lt"/>
              </a:rPr>
              <a:t>，而对应的阻塞方法就是</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方法</a:t>
            </a:r>
            <a:r>
              <a:rPr lang="zh-CN" altLang="en-US" sz="2400" b="1" dirty="0" smtClean="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940923202"/>
      </p:ext>
    </p:extLst>
  </p:cSld>
  <p:clrMapOvr>
    <a:masterClrMapping/>
  </p:clrMapOvr>
  <p:transition spd="slow">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80490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Event Handler</a:t>
            </a:r>
            <a:r>
              <a:rPr lang="zh-CN" altLang="en-US" sz="2400" b="1" dirty="0">
                <a:latin typeface="仿宋" panose="02010609060101010101" pitchFamily="49" charset="-122"/>
                <a:ea typeface="仿宋" panose="02010609060101010101" pitchFamily="49" charset="-122"/>
                <a:cs typeface="+mn-ea"/>
                <a:sym typeface="+mn-lt"/>
              </a:rPr>
              <a:t>（事件处理器），本身由多个回调方法构成，这些回调方法构成了与应用相关的对于某个事件的反馈机制。在</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中就是</a:t>
            </a:r>
            <a:r>
              <a:rPr lang="en-US" altLang="zh-CN" sz="2400" b="1" dirty="0" err="1">
                <a:latin typeface="仿宋" panose="02010609060101010101" pitchFamily="49" charset="-122"/>
                <a:ea typeface="仿宋" panose="02010609060101010101" pitchFamily="49" charset="-122"/>
                <a:cs typeface="+mn-ea"/>
                <a:sym typeface="+mn-lt"/>
              </a:rPr>
              <a:t>ChannelInboundHandlerAdapter</a:t>
            </a:r>
            <a:r>
              <a:rPr lang="zh-CN" altLang="en-US" sz="2400" b="1" dirty="0">
                <a:latin typeface="仿宋" panose="02010609060101010101" pitchFamily="49" charset="-122"/>
                <a:ea typeface="仿宋" panose="02010609060101010101" pitchFamily="49" charset="-122"/>
                <a:cs typeface="+mn-ea"/>
                <a:sym typeface="+mn-lt"/>
              </a:rPr>
              <a:t>类对应的多个回调方法，例如</a:t>
            </a:r>
            <a:r>
              <a:rPr lang="en-US" altLang="zh-CN" sz="2400" b="1" dirty="0" err="1">
                <a:latin typeface="仿宋" panose="02010609060101010101" pitchFamily="49" charset="-122"/>
                <a:ea typeface="仿宋" panose="02010609060101010101" pitchFamily="49" charset="-122"/>
                <a:cs typeface="+mn-ea"/>
                <a:sym typeface="+mn-lt"/>
              </a:rPr>
              <a:t>handlerAdded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channelReadComplete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channelInactive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channelUnregistered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handlerRemoved</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相比于</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来说，在时间处理这个角色上进行了一个升级，它为我们开发者提供了大量的回调方法，供我们在特定的事件产生时实现相应的回调方法进行业务逻辑的处理。</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Concrete Event Handler</a:t>
            </a:r>
            <a:r>
              <a:rPr lang="zh-CN" altLang="en-US" sz="2400" b="1" dirty="0">
                <a:latin typeface="仿宋" panose="02010609060101010101" pitchFamily="49" charset="-122"/>
                <a:ea typeface="仿宋" panose="02010609060101010101" pitchFamily="49" charset="-122"/>
                <a:cs typeface="+mn-ea"/>
                <a:sym typeface="+mn-lt"/>
              </a:rPr>
              <a:t>（具体事件处理器），它是事件处理器的实现。它本身实现了事件处理器所提供的各个回调方法，从而实现了特定的业务逻辑</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Initiation Dispatcher</a:t>
            </a:r>
            <a:r>
              <a:rPr lang="zh-CN" altLang="en-US" sz="2400" b="1" dirty="0">
                <a:latin typeface="仿宋" panose="02010609060101010101" pitchFamily="49" charset="-122"/>
                <a:ea typeface="仿宋" panose="02010609060101010101" pitchFamily="49" charset="-122"/>
                <a:cs typeface="+mn-ea"/>
                <a:sym typeface="+mn-lt"/>
              </a:rPr>
              <a:t>（初始分发器），就是</a:t>
            </a:r>
            <a:r>
              <a:rPr lang="en-US" altLang="zh-CN" sz="2400" b="1" dirty="0">
                <a:latin typeface="仿宋" panose="02010609060101010101" pitchFamily="49" charset="-122"/>
                <a:ea typeface="仿宋" panose="02010609060101010101" pitchFamily="49" charset="-122"/>
                <a:cs typeface="+mn-ea"/>
                <a:sym typeface="+mn-lt"/>
              </a:rPr>
              <a:t>reactor</a:t>
            </a:r>
            <a:r>
              <a:rPr lang="zh-CN" altLang="en-US" sz="2400" b="1" dirty="0">
                <a:latin typeface="仿宋" panose="02010609060101010101" pitchFamily="49" charset="-122"/>
                <a:ea typeface="仿宋" panose="02010609060101010101" pitchFamily="49" charset="-122"/>
                <a:cs typeface="+mn-ea"/>
                <a:sym typeface="+mn-lt"/>
              </a:rPr>
              <a:t>角色，它本身定义了一些规范，这些规范用于控制时间的调度方式，同时又提供了应用进行事件处理器的注册，删除等设施。它本身是事件处理器的核心，</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会通过同步事件分离器来等待事件的发生，一旦事件发生，</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首先会分离出每个事件，然后调用事件处理器，最后调用相关的回调方法来处理这些事件</a:t>
            </a:r>
            <a:r>
              <a:rPr lang="zh-CN" altLang="en-US" sz="2400" b="1" dirty="0" smtClean="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17617840"/>
      </p:ext>
    </p:extLst>
  </p:cSld>
  <p:clrMapOvr>
    <a:masterClrMapping/>
  </p:clrMapOvr>
  <p:transition spd="slow">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Basic Reactor Design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247775" y="1414462"/>
            <a:ext cx="9696450" cy="4029075"/>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Single threaded version</a:t>
            </a:r>
          </a:p>
        </p:txBody>
      </p:sp>
    </p:spTree>
    <p:extLst>
      <p:ext uri="{BB962C8B-B14F-4D97-AF65-F5344CB8AC3E}">
        <p14:creationId xmlns:p14="http://schemas.microsoft.com/office/powerpoint/2010/main" val="2280581701"/>
      </p:ext>
    </p:extLst>
  </p:cSld>
  <p:clrMapOvr>
    <a:masterClrMapping/>
  </p:clrMapOvr>
  <p:transition spd="slow">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j</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ava.nio</a:t>
            </a:r>
            <a:r>
              <a:rPr lang="en-US" sz="2800" b="1" dirty="0" smtClean="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Support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748772" cy="5138737"/>
          </a:xfrm>
          <a:prstGeom prst="rect">
            <a:avLst/>
          </a:prstGeom>
        </p:spPr>
      </p:pic>
    </p:spTree>
    <p:extLst>
      <p:ext uri="{BB962C8B-B14F-4D97-AF65-F5344CB8AC3E}">
        <p14:creationId xmlns:p14="http://schemas.microsoft.com/office/powerpoint/2010/main" val="3673147942"/>
      </p:ext>
    </p:extLst>
  </p:cSld>
  <p:clrMapOvr>
    <a:masterClrMapping/>
  </p:clrMapOvr>
  <p:transition spd="slow">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1: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04962"/>
            <a:ext cx="7358629" cy="5292447"/>
          </a:xfrm>
          <a:prstGeom prst="rect">
            <a:avLst/>
          </a:prstGeom>
        </p:spPr>
      </p:pic>
    </p:spTree>
    <p:extLst>
      <p:ext uri="{BB962C8B-B14F-4D97-AF65-F5344CB8AC3E}">
        <p14:creationId xmlns:p14="http://schemas.microsoft.com/office/powerpoint/2010/main" val="627121305"/>
      </p:ext>
    </p:extLst>
  </p:cSld>
  <p:clrMapOvr>
    <a:masterClrMapping/>
  </p:clrMapOvr>
  <p:transition spd="slow">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2: Dispatch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3"/>
          <a:stretch>
            <a:fillRect/>
          </a:stretch>
        </p:blipFill>
        <p:spPr>
          <a:xfrm>
            <a:off x="775136" y="1078242"/>
            <a:ext cx="8094544" cy="5452681"/>
          </a:xfrm>
          <a:prstGeom prst="rect">
            <a:avLst/>
          </a:prstGeom>
        </p:spPr>
      </p:pic>
    </p:spTree>
    <p:extLst>
      <p:ext uri="{BB962C8B-B14F-4D97-AF65-F5344CB8AC3E}">
        <p14:creationId xmlns:p14="http://schemas.microsoft.com/office/powerpoint/2010/main" val="1434090786"/>
      </p:ext>
    </p:extLst>
  </p:cSld>
  <p:clrMapOvr>
    <a:masterClrMapping/>
  </p:clrMapOvr>
  <p:transition spd="slow">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3: Acceptor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9896475" cy="4086225"/>
          </a:xfrm>
          <a:prstGeom prst="rect">
            <a:avLst/>
          </a:prstGeom>
        </p:spPr>
      </p:pic>
    </p:spTree>
    <p:extLst>
      <p:ext uri="{BB962C8B-B14F-4D97-AF65-F5344CB8AC3E}">
        <p14:creationId xmlns:p14="http://schemas.microsoft.com/office/powerpoint/2010/main" val="1924655396"/>
      </p:ext>
    </p:extLst>
  </p:cSld>
  <p:clrMapOvr>
    <a:masterClrMapping/>
  </p:clrMapOvr>
  <p:transition spd="slow">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4: Handler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49337"/>
            <a:ext cx="8085392" cy="5708663"/>
          </a:xfrm>
          <a:prstGeom prst="rect">
            <a:avLst/>
          </a:prstGeom>
        </p:spPr>
      </p:pic>
    </p:spTree>
    <p:extLst>
      <p:ext uri="{BB962C8B-B14F-4D97-AF65-F5344CB8AC3E}">
        <p14:creationId xmlns:p14="http://schemas.microsoft.com/office/powerpoint/2010/main" val="3101017215"/>
      </p:ext>
    </p:extLst>
  </p:cSld>
  <p:clrMapOvr>
    <a:masterClrMapping/>
  </p:clrMapOvr>
  <p:transition spd="slow">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5: Request handling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260124" cy="5493346"/>
          </a:xfrm>
          <a:prstGeom prst="rect">
            <a:avLst/>
          </a:prstGeom>
        </p:spPr>
      </p:pic>
    </p:spTree>
    <p:extLst>
      <p:ext uri="{BB962C8B-B14F-4D97-AF65-F5344CB8AC3E}">
        <p14:creationId xmlns:p14="http://schemas.microsoft.com/office/powerpoint/2010/main" val="3049890515"/>
      </p:ext>
    </p:extLst>
  </p:cSld>
  <p:clrMapOvr>
    <a:masterClrMapping/>
  </p:clrMapOvr>
  <p:transition spd="slow">
    <p:wipe/>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Multithreaded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463040"/>
            <a:ext cx="5595028" cy="4293465"/>
          </a:xfrm>
          <a:prstGeom prst="rect">
            <a:avLst/>
          </a:prstGeom>
        </p:spPr>
      </p:pic>
    </p:spTree>
    <p:extLst>
      <p:ext uri="{BB962C8B-B14F-4D97-AF65-F5344CB8AC3E}">
        <p14:creationId xmlns:p14="http://schemas.microsoft.com/office/powerpoint/2010/main" val="3940027660"/>
      </p:ext>
    </p:extLst>
  </p:cSld>
  <p:clrMapOvr>
    <a:masterClrMapping/>
  </p:clrMapOvr>
  <p:transition spd="slow">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smtClean="0">
                <a:solidFill>
                  <a:srgbClr val="7030A0"/>
                </a:solidFill>
                <a:latin typeface="仿宋" panose="02010609060101010101" pitchFamily="49" charset="-122"/>
                <a:ea typeface="仿宋" panose="02010609060101010101" pitchFamily="49" charset="-122"/>
                <a:cs typeface="+mn-ea"/>
                <a:sym typeface="+mn-lt"/>
              </a:rPr>
              <a:t>Architecture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38" y="1207008"/>
            <a:ext cx="7951900" cy="467442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316735"/>
            <a:ext cx="6103236" cy="4346867"/>
          </a:xfrm>
          <a:prstGeom prst="rect">
            <a:avLst/>
          </a:prstGeom>
        </p:spPr>
      </p:pic>
    </p:spTree>
    <p:extLst>
      <p:ext uri="{BB962C8B-B14F-4D97-AF65-F5344CB8AC3E}">
        <p14:creationId xmlns:p14="http://schemas.microsoft.com/office/powerpoint/2010/main" val="1976054612"/>
      </p:ext>
    </p:extLst>
  </p:cSld>
  <p:clrMapOvr>
    <a:masterClrMapping/>
  </p:clrMapOvr>
  <p:transition spd="slow">
    <p:wip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 Pools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111502" y="1225296"/>
            <a:ext cx="6839970" cy="4645152"/>
          </a:xfrm>
          <a:prstGeom prst="rect">
            <a:avLst/>
          </a:prstGeom>
        </p:spPr>
      </p:pic>
    </p:spTree>
    <p:extLst>
      <p:ext uri="{BB962C8B-B14F-4D97-AF65-F5344CB8AC3E}">
        <p14:creationId xmlns:p14="http://schemas.microsoft.com/office/powerpoint/2010/main" val="1687618869"/>
      </p:ext>
    </p:extLst>
  </p:cSld>
  <p:clrMapOvr>
    <a:masterClrMapping/>
  </p:clrMapOvr>
  <p:transition spd="slow">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Handler with Thread Pool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34440"/>
            <a:ext cx="6722974" cy="4802124"/>
          </a:xfrm>
          <a:prstGeom prst="rect">
            <a:avLst/>
          </a:prstGeom>
        </p:spPr>
      </p:pic>
    </p:spTree>
    <p:extLst>
      <p:ext uri="{BB962C8B-B14F-4D97-AF65-F5344CB8AC3E}">
        <p14:creationId xmlns:p14="http://schemas.microsoft.com/office/powerpoint/2010/main" val="1609471086"/>
      </p:ext>
    </p:extLst>
  </p:cSld>
  <p:clrMapOvr>
    <a:masterClrMapping/>
  </p:clrMapOvr>
  <p:transition spd="slow">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Coordinating Tasks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600"/>
            <a:ext cx="5945704" cy="4295700"/>
          </a:xfrm>
          <a:prstGeom prst="rect">
            <a:avLst/>
          </a:prstGeom>
        </p:spPr>
      </p:pic>
    </p:spTree>
    <p:extLst>
      <p:ext uri="{BB962C8B-B14F-4D97-AF65-F5344CB8AC3E}">
        <p14:creationId xmlns:p14="http://schemas.microsoft.com/office/powerpoint/2010/main" val="295378547"/>
      </p:ext>
    </p:extLst>
  </p:cSld>
  <p:clrMapOvr>
    <a:masterClrMapping/>
  </p:clrMapOvr>
  <p:transition spd="slow">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a:t>
            </a:r>
            <a:r>
              <a:rPr lang="en-US" sz="2800" b="1" dirty="0" err="1">
                <a:solidFill>
                  <a:srgbClr val="7030A0"/>
                </a:solidFill>
                <a:latin typeface="仿宋" panose="02010609060101010101" pitchFamily="49" charset="-122"/>
                <a:ea typeface="仿宋" panose="02010609060101010101" pitchFamily="49" charset="-122"/>
                <a:cs typeface="+mn-ea"/>
                <a:sym typeface="+mn-lt"/>
              </a:rPr>
              <a:t>PooledExecutor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98448"/>
            <a:ext cx="6484736" cy="4617536"/>
          </a:xfrm>
          <a:prstGeom prst="rect">
            <a:avLst/>
          </a:prstGeom>
        </p:spPr>
      </p:pic>
    </p:spTree>
    <p:extLst>
      <p:ext uri="{BB962C8B-B14F-4D97-AF65-F5344CB8AC3E}">
        <p14:creationId xmlns:p14="http://schemas.microsoft.com/office/powerpoint/2010/main" val="6902565"/>
      </p:ext>
    </p:extLst>
  </p:cSld>
  <p:clrMapOvr>
    <a:masterClrMapping/>
  </p:clrMapOvr>
  <p:transition spd="slow">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Multiple Reactor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599"/>
            <a:ext cx="6615860" cy="4388739"/>
          </a:xfrm>
          <a:prstGeom prst="rect">
            <a:avLst/>
          </a:prstGeom>
        </p:spPr>
      </p:pic>
    </p:spTree>
    <p:extLst>
      <p:ext uri="{BB962C8B-B14F-4D97-AF65-F5344CB8AC3E}">
        <p14:creationId xmlns:p14="http://schemas.microsoft.com/office/powerpoint/2010/main" val="2486591196"/>
      </p:ext>
    </p:extLst>
  </p:cSld>
  <p:clrMapOvr>
    <a:masterClrMapping/>
  </p:clrMapOvr>
  <p:transition spd="slow">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Multiple Reactors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013966" y="1453896"/>
            <a:ext cx="6607417" cy="4447794"/>
          </a:xfrm>
          <a:prstGeom prst="rect">
            <a:avLst/>
          </a:prstGeom>
        </p:spPr>
      </p:pic>
    </p:spTree>
    <p:extLst>
      <p:ext uri="{BB962C8B-B14F-4D97-AF65-F5344CB8AC3E}">
        <p14:creationId xmlns:p14="http://schemas.microsoft.com/office/powerpoint/2010/main" val="3748216736"/>
      </p:ext>
    </p:extLst>
  </p:cSld>
  <p:clrMapOvr>
    <a:masterClrMapping/>
  </p:clrMapOvr>
  <p:transition spd="slow">
    <p:wip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other </a:t>
            </a:r>
            <a:r>
              <a:rPr lang="en-US" sz="2800" b="1" dirty="0" err="1">
                <a:solidFill>
                  <a:srgbClr val="7030A0"/>
                </a:solidFill>
                <a:latin typeface="仿宋" panose="02010609060101010101" pitchFamily="49" charset="-122"/>
                <a:ea typeface="仿宋" panose="02010609060101010101" pitchFamily="49" charset="-122"/>
                <a:cs typeface="+mn-ea"/>
                <a:sym typeface="+mn-lt"/>
              </a:rPr>
              <a:t>java.nio</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6370696" cy="4629936"/>
          </a:xfrm>
          <a:prstGeom prst="rect">
            <a:avLst/>
          </a:prstGeom>
        </p:spPr>
      </p:pic>
    </p:spTree>
    <p:extLst>
      <p:ext uri="{BB962C8B-B14F-4D97-AF65-F5344CB8AC3E}">
        <p14:creationId xmlns:p14="http://schemas.microsoft.com/office/powerpoint/2010/main" val="2515772717"/>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API Walkthrough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5" y="1325879"/>
            <a:ext cx="5654897" cy="4526281"/>
          </a:xfrm>
          <a:prstGeom prst="rect">
            <a:avLst/>
          </a:prstGeom>
        </p:spPr>
      </p:pic>
    </p:spTree>
    <p:extLst>
      <p:ext uri="{BB962C8B-B14F-4D97-AF65-F5344CB8AC3E}">
        <p14:creationId xmlns:p14="http://schemas.microsoft.com/office/powerpoint/2010/main" val="1008617510"/>
      </p:ext>
    </p:extLst>
  </p:cSld>
  <p:clrMapOvr>
    <a:masterClrMapping/>
  </p:clrMapOvr>
  <p:transition spd="slow">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65176" y="1441361"/>
            <a:ext cx="7181850" cy="4819650"/>
          </a:xfrm>
          <a:prstGeom prst="rect">
            <a:avLst/>
          </a:prstGeom>
        </p:spPr>
      </p:pic>
      <p:pic>
        <p:nvPicPr>
          <p:cNvPr id="3" name="图片 2"/>
          <p:cNvPicPr>
            <a:picLocks noChangeAspect="1"/>
          </p:cNvPicPr>
          <p:nvPr/>
        </p:nvPicPr>
        <p:blipFill>
          <a:blip r:embed="rId4"/>
          <a:stretch>
            <a:fillRect/>
          </a:stretch>
        </p:blipFill>
        <p:spPr>
          <a:xfrm>
            <a:off x="1635633" y="1291971"/>
            <a:ext cx="10391775" cy="4438650"/>
          </a:xfrm>
          <a:prstGeom prst="rect">
            <a:avLst/>
          </a:prstGeom>
        </p:spPr>
      </p:pic>
    </p:spTree>
    <p:extLst>
      <p:ext uri="{BB962C8B-B14F-4D97-AF65-F5344CB8AC3E}">
        <p14:creationId xmlns:p14="http://schemas.microsoft.com/office/powerpoint/2010/main" val="3648606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Logic Architecture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399538" y="1078242"/>
            <a:ext cx="7813639" cy="5545888"/>
          </a:xfrm>
          <a:prstGeom prst="rect">
            <a:avLst/>
          </a:prstGeom>
        </p:spPr>
      </p:pic>
    </p:spTree>
    <p:extLst>
      <p:ext uri="{BB962C8B-B14F-4D97-AF65-F5344CB8AC3E}">
        <p14:creationId xmlns:p14="http://schemas.microsoft.com/office/powerpoint/2010/main" val="2051846297"/>
      </p:ext>
    </p:extLst>
  </p:cSld>
  <p:clrMapOvr>
    <a:masterClrMapping/>
  </p:clrMapOvr>
  <p:transition spd="slow">
    <p:wip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第一步：实例化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用于接受处理来自客户端的连接请求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第二步：实例化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用于接受来处理自客户端的数据读写请求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第三步：实例化一个设置服务器的助手类，对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运行环境一个基础配置</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串联起各个组件</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第四步：使用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类，用于实例化新的通道以接受传入连接。</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第五步：指定的处理程序将始终由新接受的通道计算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ChannelInitializer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是一个特殊的处理程序，用于帮助用户配置新的通道。很可能要通过添加一些处理程序（例如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DiscardServerHandler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）来配置新频道的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来实现您的网络应用程序</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02525306"/>
      </p:ext>
    </p:extLst>
  </p:cSld>
  <p:clrMapOvr>
    <a:masterClrMapping/>
  </p:clrMapOvr>
  <p:transition spd="slow">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第六步：设置通道选项参数如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tcpNoDelay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keepAlive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第七步：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（）用于接受传入连接的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（）用于父</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接受的通道的设置</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第八步：绑定端口启动服务器。这里，我们绑定到机器中所有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NIC</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（网络接口卡）的端口</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8080</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您现在可以根据需要多次调用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bind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（）方法（使用不同的绑定地址）。</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注意：</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ServerBootstrap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的配置中带有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）是针对处理数据读取的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NioSocketChanel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 ，不带的（如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a:t>
            </a:r>
          </a:p>
        </p:txBody>
      </p:sp>
    </p:spTree>
    <p:extLst>
      <p:ext uri="{BB962C8B-B14F-4D97-AF65-F5344CB8AC3E}">
        <p14:creationId xmlns:p14="http://schemas.microsoft.com/office/powerpoint/2010/main" val="943772577"/>
      </p:ext>
    </p:extLst>
  </p:cSld>
  <p:clrMapOvr>
    <a:masterClrMapping/>
  </p:clrMapOvr>
  <p:transition spd="slow">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smtClean="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通道处理流程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15498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handlerAdded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request.method</a:t>
            </a:r>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=POST</a:t>
            </a: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channelUnregistered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handlerRemoved</a:t>
            </a:r>
            <a:endPar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23515388"/>
      </p:ext>
    </p:extLst>
  </p:cSld>
  <p:clrMapOvr>
    <a:masterClrMapping/>
  </p:clrMapOvr>
  <p:transition spd="slow">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模型（</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209090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的线程模型是可以通过设置启动类的参数来配置的，设置不同的启动参数，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支持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单线程模型、多线程模型和主从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多线程模型。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服务端启动时创建了两个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。实际上他们是两个独立的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线程池，一个用于接收客户端的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连接，另一个用于处理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相关的读写操作，或则执行系统的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，定时</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51488115"/>
      </p:ext>
    </p:extLst>
  </p:cSld>
  <p:clrMapOvr>
    <a:masterClrMapping/>
  </p:clrMapOvr>
  <p:transition spd="slow">
    <p:wip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60552"/>
            <a:ext cx="11084632" cy="3416320"/>
          </a:xfrm>
          <a:prstGeom prst="rect">
            <a:avLst/>
          </a:prstGeom>
          <a:noFill/>
        </p:spPr>
        <p:txBody>
          <a:bodyPr wrap="square" rtlCol="0">
            <a:spAutoFit/>
          </a:bodyPr>
          <a:lstStyle/>
          <a:p>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线程池职责如下：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）接收客户端的连接，初始化</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参数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）将链路状态变更时间通知给</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线程池作用是：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）异步读取通信对端的数据报，发送读事件到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）异步发送消息到通信对端，调用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的消息发送接口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）执行系统调用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）执行定时任务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67267879"/>
      </p:ext>
    </p:extLst>
  </p:cSld>
  <p:clrMapOvr>
    <a:masterClrMapping/>
  </p:clrMapOvr>
  <p:transition spd="slow">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416320"/>
          </a:xfrm>
          <a:prstGeom prst="rect">
            <a:avLst/>
          </a:prstGeom>
          <a:noFill/>
        </p:spPr>
        <p:txBody>
          <a:bodyPr wrap="square" rtlCol="0">
            <a:spAutoFit/>
          </a:bodyPr>
          <a:lstStyle/>
          <a:p>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为了</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提升性能，</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在很多地方都进行了无锁设计。比如在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线程内部进行串行操作，避免多线程竞争造成的性能问题。表面上似乎串行化设计似乎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CPU</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利用率不高，但是通过调整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线程池的线程参数，可以同时启动多个串行化的线程并行运行，这种局部无锁串行线程设计性能更优。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读取到消息之后，直接调用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fireChannelRead</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(Object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msg</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，只要用户不主动切换线程，一直都是由</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调用用用户的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，期间不进行线程切换，这种串行化设计避免了多线程操作导致的锁竞争，性能角度看是最优的。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03933747"/>
      </p:ext>
    </p:extLst>
  </p:cSld>
  <p:clrMapOvr>
    <a:masterClrMapping/>
  </p:clrMapOvr>
  <p:transition spd="slow">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 设置最佳实践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415498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）创建两个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，隔离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 Acceptor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）尽量不要在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中启动用户线程（解码之后，将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消息派发到后端的业务线程池除外）。</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）解码要放在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中，不要放在用户线程中解码。</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操作非常简单，不涉及复杂的业务逻辑计算，没有可能导致阻塞的磁盘操作、数据库操作、网络操作等，可以再</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中完成业务逻辑，不要切换到用户线程。 </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5</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业务操作比较复杂，就不要在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线程上完成，因为阻塞可能会导致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线程假死，严重降低性能。这时候可以把</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封装成</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，派发到业务线程池中由业务线程处理，以保证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，线程被尽快的释放，处理其余的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13344964"/>
      </p:ext>
    </p:extLst>
  </p:cSld>
  <p:clrMapOvr>
    <a:masterClrMapping/>
  </p:clrMapOvr>
  <p:transition spd="slow">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的高效并发编程主要体现在如下几点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 volatile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的大量、正确使用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 CAS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和原子类的广泛使用；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线程安全容器的使用；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通过读写锁提升并发性能</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endPar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5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除了使用</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reactor</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来提升性能，当然还有</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1</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、零拷贝，</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性能优化</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2</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、通信上的粘包拆包</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3</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、同步的设计</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4</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、高性能的序列</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0292483"/>
      </p:ext>
    </p:extLst>
  </p:cSld>
  <p:clrMapOvr>
    <a:masterClrMapping/>
  </p:clrMapOvr>
  <p:transition spd="slow">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源码之门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2147692"/>
            <a:ext cx="9584883" cy="3611880"/>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3.7.X</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207411507"/>
      </p:ext>
    </p:extLst>
  </p:cSld>
  <p:clrMapOvr>
    <a:masterClrMapping/>
  </p:clrMapOvr>
  <p:transition spd="slow">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Netty4 </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源码</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4"/>
          <a:stretch>
            <a:fillRect/>
          </a:stretch>
        </p:blipFill>
        <p:spPr>
          <a:xfrm>
            <a:off x="775136" y="2299079"/>
            <a:ext cx="8832844" cy="2218419"/>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4.1.X</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5027463"/>
      </p:ext>
    </p:extLst>
  </p:cSld>
  <p:clrMapOvr>
    <a:masterClrMapping/>
  </p:clrMapOvr>
  <p:transition spd="slow">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Design</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Unified API for various transport types - blocking and non-blocking socket</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Based on a flexible and extensible event model which allows clear separation of concerns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Highly customizable thread model - single thread, one or more thread pools such as SEDA</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True connectionless datagram socket support (since 3.1</a:t>
            </a:r>
            <a:r>
              <a:rPr lang="en-US" altLang="zh-CN" sz="2400" b="1" dirty="0" smtClean="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457200" indent="-4572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Ease of use</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Well-documented Javadoc, user guide and examples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 additional dependencies, JDK 5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3.x) or 6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4.x) is enough</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Note: Some components such as HTTP/2 might have more requirements. Please refer to the Requirements page for more information</a:t>
            </a:r>
            <a:r>
              <a:rPr lang="en-US" altLang="zh-CN" sz="2400" b="1" dirty="0" smtClean="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36513011"/>
      </p:ext>
    </p:extLst>
  </p:cSld>
  <p:clrMapOvr>
    <a:masterClrMapping/>
  </p:clrMapOvr>
  <p:transition spd="slow">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中的零拷贝（</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Zero-Copy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）机制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219696"/>
            <a:ext cx="11084632" cy="5262979"/>
          </a:xfrm>
          <a:prstGeom prst="rect">
            <a:avLst/>
          </a:prstGeom>
          <a:noFill/>
        </p:spPr>
        <p:txBody>
          <a:bodyPr wrap="square" rtlCol="0">
            <a:spAutoFit/>
          </a:bodyPr>
          <a:lstStyle/>
          <a:p>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的“零拷贝”主要体现以下几个方面：</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的接收和发送</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采用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DIRECT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，使用堆外直接内存进行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读写，不需要进行字节缓冲区的二次拷贝。如果使用传统的堆内存（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HEAP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JVM</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会将堆内存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拷贝一份到直接内存中，然后才写入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中。相比于堆外直接内存，消息在发送过程中多了一次缓冲区的内存拷贝。</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2.Netty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CompositeByteBuf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它可以将多个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合并为一个逻辑上的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避免了传统通过内存拷贝的方式将几个小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合并成一个大的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FileRegion</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包装的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FileChannel.tranferTo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 实现文件传输</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可以直接将文件缓冲区的数据发送到目标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，避免了传统通过循环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write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方式导致的内存拷贝问题。</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wrap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我们可以将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等包装成一个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进而避免了拷贝操作。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37798353"/>
      </p:ext>
    </p:extLst>
  </p:cSld>
  <p:clrMapOvr>
    <a:masterClrMapping/>
  </p:clrMapOvr>
  <p:transition spd="slow">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中还有另一种形式的零拷贝</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5632311"/>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即</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允许我们将多段数据合并为一整段虚拟数据供用户使用，而过程中不需要对数据进行拷贝操作，这也是我们今天要讲的重点。我们都知道在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stream-based transport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TCP/IP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）的传输过程中，数据包有可能会被重新封装在不同的数据包中，例如当你发送如下数据时：</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|ABC |DEF |GHI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有可能实际收到的数据如下：</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  |CDEFG|H|I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因此在实际应用中，很有可能一条完整的消息被分割为多个数据包进行网络传输，而单个的数据包对你而言是没有意义的，只有当这些数据包组成一条完整的消息时你才能做出正确的处理，而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可以通过零拷贝的方式将这些数据包组合成一条完整的消息供你来使用。而此时，零拷贝的作用范围仅在用户空间中。</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0283364"/>
      </p:ext>
    </p:extLst>
  </p:cSld>
  <p:clrMapOvr>
    <a:masterClrMapping/>
  </p:clrMapOvr>
  <p:transition spd="slow">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粘包和拆包解决方案</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706856"/>
            <a:ext cx="11084632" cy="1938992"/>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提供了多个解码器，可以进行分包的操作，分别是：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（添加特殊分隔符报文来分包）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（使用定长的报文来分包）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77784483"/>
      </p:ext>
    </p:extLst>
  </p:cSld>
  <p:clrMapOvr>
    <a:masterClrMapping/>
  </p:clrMapOvr>
  <p:transition spd="slow">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4154984"/>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是回车换行解码器，如果用户发送的消息以回车换行符作为消息结束的标识，则可以直接使用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对消息进行解码，只需要在初始化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服务端或者客户端时将</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正确的添加到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中即可，不需要自己重新实现一套换行解码器。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是分隔符解码器，用户可以指定消息结束的分隔符，它可以自动完成以分隔符作为码流结束标识的消息的解码。回车换行解码器实际上是一种特殊的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70166979"/>
      </p:ext>
    </p:extLst>
  </p:cSld>
  <p:clrMapOvr>
    <a:masterClrMapping/>
  </p:clrMapOvr>
  <p:transition spd="slow">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078242"/>
            <a:ext cx="11084632" cy="4893647"/>
          </a:xfrm>
          <a:prstGeom prst="rect">
            <a:avLst/>
          </a:prstGeom>
          <a:noFill/>
        </p:spPr>
        <p:txBody>
          <a:bodyPr wrap="square" rtlCol="0">
            <a:spAutoFit/>
          </a:bodyPr>
          <a:lstStyle/>
          <a:p>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是固定长度解码器，它能够按照指定的长度对消息进行自动解码，开发者不需要考虑</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的粘包</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拆包等问题，非常实用。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对于定长消息，如果消息实际长度小于定长，则往往会进行补位操作，它在一定程度上导致了空间和资源的浪费。但是它的优点也是非常明显的，编解码比较简单，因此在实际项目中仍然有一定的应用场景。</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大多数的协议（私有或者公有），协议头中会携带长度字段，用于标识消息体或者整包消息的长度，例如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SMPP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HTTP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协议等。由于基于长度解码需求的通用性，以及为了降低用户的协议开发难度，</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a:t>
            </a:r>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，自动屏蔽</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底层的拆包和粘包问题，只需要传入正确的参数，即可轻松解决“读半包“问题</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9681062"/>
      </p:ext>
    </p:extLst>
  </p:cSld>
  <p:clrMapOvr>
    <a:masterClrMapping/>
  </p:clrMapOvr>
  <p:transition spd="slow">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支持</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5360398" y="1173818"/>
            <a:ext cx="4929445" cy="5565728"/>
          </a:xfrm>
          <a:prstGeom prst="rect">
            <a:avLst/>
          </a:prstGeom>
        </p:spPr>
      </p:pic>
      <p:pic>
        <p:nvPicPr>
          <p:cNvPr id="6" name="图片 5"/>
          <p:cNvPicPr>
            <a:picLocks noChangeAspect="1"/>
          </p:cNvPicPr>
          <p:nvPr/>
        </p:nvPicPr>
        <p:blipFill>
          <a:blip r:embed="rId5"/>
          <a:stretch>
            <a:fillRect/>
          </a:stretch>
        </p:blipFill>
        <p:spPr>
          <a:xfrm>
            <a:off x="775136" y="1637930"/>
            <a:ext cx="4534293" cy="2019475"/>
          </a:xfrm>
          <a:prstGeom prst="rect">
            <a:avLst/>
          </a:prstGeom>
        </p:spPr>
      </p:pic>
    </p:spTree>
    <p:extLst>
      <p:ext uri="{BB962C8B-B14F-4D97-AF65-F5344CB8AC3E}">
        <p14:creationId xmlns:p14="http://schemas.microsoft.com/office/powerpoint/2010/main" val="2611642416"/>
      </p:ext>
    </p:extLst>
  </p:cSld>
  <p:clrMapOvr>
    <a:masterClrMapping/>
  </p:clrMapOvr>
  <p:transition spd="slow">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支持</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800562"/>
            <a:ext cx="7895004" cy="3002540"/>
          </a:xfrm>
          <a:prstGeom prst="rect">
            <a:avLst/>
          </a:prstGeom>
        </p:spPr>
      </p:pic>
      <p:pic>
        <p:nvPicPr>
          <p:cNvPr id="3" name="图片 2"/>
          <p:cNvPicPr>
            <a:picLocks noChangeAspect="1"/>
          </p:cNvPicPr>
          <p:nvPr/>
        </p:nvPicPr>
        <p:blipFill>
          <a:blip r:embed="rId5"/>
          <a:stretch>
            <a:fillRect/>
          </a:stretch>
        </p:blipFill>
        <p:spPr>
          <a:xfrm>
            <a:off x="3539794" y="1525257"/>
            <a:ext cx="8116003" cy="4740051"/>
          </a:xfrm>
          <a:prstGeom prst="rect">
            <a:avLst/>
          </a:prstGeom>
        </p:spPr>
      </p:pic>
    </p:spTree>
    <p:extLst>
      <p:ext uri="{BB962C8B-B14F-4D97-AF65-F5344CB8AC3E}">
        <p14:creationId xmlns:p14="http://schemas.microsoft.com/office/powerpoint/2010/main" val="37807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解码</a:t>
            </a:r>
            <a:r>
              <a:rPr lang="zh-CN" altLang="en-US" sz="2800" b="1" dirty="0" smtClean="0">
                <a:solidFill>
                  <a:srgbClr val="7030A0"/>
                </a:solidFill>
                <a:latin typeface="仿宋" panose="02010609060101010101" pitchFamily="49" charset="-122"/>
                <a:ea typeface="仿宋" panose="02010609060101010101" pitchFamily="49" charset="-122"/>
                <a:cs typeface="+mn-ea"/>
                <a:sym typeface="+mn-lt"/>
              </a:rPr>
              <a:t>支持</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3</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775136" y="1725035"/>
            <a:ext cx="8375106" cy="3177815"/>
          </a:xfrm>
          <a:prstGeom prst="rect">
            <a:avLst/>
          </a:prstGeom>
        </p:spPr>
      </p:pic>
      <p:pic>
        <p:nvPicPr>
          <p:cNvPr id="6" name="图片 5"/>
          <p:cNvPicPr>
            <a:picLocks noChangeAspect="1"/>
          </p:cNvPicPr>
          <p:nvPr/>
        </p:nvPicPr>
        <p:blipFill>
          <a:blip r:embed="rId5"/>
          <a:stretch>
            <a:fillRect/>
          </a:stretch>
        </p:blipFill>
        <p:spPr>
          <a:xfrm>
            <a:off x="4289598" y="1134123"/>
            <a:ext cx="5798044" cy="5490007"/>
          </a:xfrm>
          <a:prstGeom prst="rect">
            <a:avLst/>
          </a:prstGeom>
        </p:spPr>
      </p:pic>
    </p:spTree>
    <p:extLst>
      <p:ext uri="{BB962C8B-B14F-4D97-AF65-F5344CB8AC3E}">
        <p14:creationId xmlns:p14="http://schemas.microsoft.com/office/powerpoint/2010/main" val="1980774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smtClean="0">
                <a:solidFill>
                  <a:srgbClr val="7030A0"/>
                </a:solidFill>
                <a:latin typeface="仿宋" panose="02010609060101010101" pitchFamily="49" charset="-122"/>
                <a:ea typeface="仿宋" panose="02010609060101010101" pitchFamily="49" charset="-122"/>
                <a:cs typeface="+mn-ea"/>
                <a:sym typeface="+mn-lt"/>
              </a:rPr>
              <a:t>Netty</a:t>
            </a:r>
            <a:r>
              <a:rPr lang="en-US" sz="2800" b="1" dirty="0" smtClean="0">
                <a:solidFill>
                  <a:srgbClr val="7030A0"/>
                </a:solidFill>
                <a:latin typeface="仿宋" panose="02010609060101010101" pitchFamily="49" charset="-122"/>
                <a:ea typeface="仿宋" panose="02010609060101010101" pitchFamily="49" charset="-122"/>
                <a:cs typeface="+mn-ea"/>
                <a:sym typeface="+mn-lt"/>
              </a:rPr>
              <a:t> </a:t>
            </a:r>
            <a:r>
              <a:rPr lang="en-US" sz="2800" b="1" dirty="0" err="1" smtClean="0">
                <a:solidFill>
                  <a:srgbClr val="7030A0"/>
                </a:solidFill>
                <a:latin typeface="仿宋" panose="02010609060101010101" pitchFamily="49" charset="-122"/>
                <a:ea typeface="仿宋" panose="02010609060101010101" pitchFamily="49" charset="-122"/>
                <a:cs typeface="+mn-ea"/>
                <a:sym typeface="+mn-lt"/>
              </a:rPr>
              <a:t>WebSocket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130784"/>
            <a:ext cx="11084632" cy="4154984"/>
          </a:xfrm>
          <a:prstGeom prst="rect">
            <a:avLst/>
          </a:prstGeom>
          <a:noFill/>
        </p:spPr>
        <p:txBody>
          <a:bodyPr wrap="square" rtlCol="0">
            <a:spAutoFit/>
          </a:bodyPr>
          <a:lstStyle/>
          <a:p>
            <a:endPar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WebSocketFrame</a:t>
            </a:r>
            <a:r>
              <a:rPr lang="en-US" altLang="zh-CN"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抽奖类的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6</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个子类（协议规范定义的六中</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Frame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a:t>
            </a:r>
            <a:r>
              <a:rPr lang="en-US" altLang="zh-CN" sz="2400" b="1" dirty="0" err="1">
                <a:latin typeface="仿宋" panose="02010609060101010101" pitchFamily="49" charset="-122"/>
                <a:ea typeface="仿宋" panose="02010609060101010101" pitchFamily="49" charset="-122"/>
                <a:cs typeface="+mn-ea"/>
                <a:sym typeface="+mn-lt"/>
              </a:rPr>
              <a:t>BinaryWebSocketFrame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a:t>
            </a:r>
            <a:r>
              <a:rPr lang="en-US" altLang="zh-CN" sz="2400" b="1" dirty="0" err="1">
                <a:latin typeface="仿宋" panose="02010609060101010101" pitchFamily="49" charset="-122"/>
                <a:ea typeface="仿宋" panose="02010609060101010101" pitchFamily="49" charset="-122"/>
                <a:cs typeface="+mn-ea"/>
                <a:sym typeface="+mn-lt"/>
              </a:rPr>
              <a:t>CloseWebSocketFrame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a:t>
            </a:r>
            <a:r>
              <a:rPr lang="en-US" altLang="zh-CN" sz="2400" b="1" dirty="0" err="1">
                <a:latin typeface="仿宋" panose="02010609060101010101" pitchFamily="49" charset="-122"/>
                <a:ea typeface="仿宋" panose="02010609060101010101" pitchFamily="49" charset="-122"/>
                <a:cs typeface="+mn-ea"/>
                <a:sym typeface="+mn-lt"/>
              </a:rPr>
              <a:t>ContinuationWebSocketFrame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a:t>
            </a:r>
            <a:r>
              <a:rPr lang="en-US" altLang="zh-CN" sz="2400" b="1" dirty="0" err="1">
                <a:latin typeface="仿宋" panose="02010609060101010101" pitchFamily="49" charset="-122"/>
                <a:ea typeface="仿宋" panose="02010609060101010101" pitchFamily="49" charset="-122"/>
                <a:cs typeface="+mn-ea"/>
                <a:sym typeface="+mn-lt"/>
              </a:rPr>
              <a:t>PingWebSocketFrame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a:t>
            </a:r>
            <a:r>
              <a:rPr lang="en-US" altLang="zh-CN" sz="2400" b="1" dirty="0" err="1">
                <a:latin typeface="仿宋" panose="02010609060101010101" pitchFamily="49" charset="-122"/>
                <a:ea typeface="仿宋" panose="02010609060101010101" pitchFamily="49" charset="-122"/>
                <a:cs typeface="+mn-ea"/>
                <a:sym typeface="+mn-lt"/>
              </a:rPr>
              <a:t>PongWebSocketFrame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6. </a:t>
            </a:r>
            <a:r>
              <a:rPr lang="en-US" altLang="zh-CN" sz="2400" b="1" dirty="0" err="1">
                <a:latin typeface="仿宋" panose="02010609060101010101" pitchFamily="49" charset="-122"/>
                <a:ea typeface="仿宋" panose="02010609060101010101" pitchFamily="49" charset="-122"/>
                <a:cs typeface="+mn-ea"/>
                <a:sym typeface="+mn-lt"/>
              </a:rPr>
              <a:t>TextWebSocketFrame</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smtClean="0">
              <a:latin typeface="仿宋" panose="02010609060101010101" pitchFamily="49" charset="-122"/>
              <a:ea typeface="仿宋" panose="02010609060101010101" pitchFamily="49" charset="-122"/>
              <a:cs typeface="+mn-ea"/>
              <a:sym typeface="+mn-lt"/>
            </a:endParaRPr>
          </a:p>
          <a:p>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协议</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格式为：</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ws://server:port/context_path</a:t>
            </a:r>
          </a:p>
        </p:txBody>
      </p:sp>
    </p:spTree>
    <p:extLst>
      <p:ext uri="{BB962C8B-B14F-4D97-AF65-F5344CB8AC3E}">
        <p14:creationId xmlns:p14="http://schemas.microsoft.com/office/powerpoint/2010/main" val="615984449"/>
      </p:ext>
    </p:extLst>
  </p:cSld>
  <p:clrMapOvr>
    <a:masterClrMapping/>
  </p:clrMapOvr>
  <p:transition spd="slow">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spTree>
    <p:extLst>
      <p:ext uri="{BB962C8B-B14F-4D97-AF65-F5344CB8AC3E}">
        <p14:creationId xmlns:p14="http://schemas.microsoft.com/office/powerpoint/2010/main" val="162425980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a:r>
            <a:r>
              <a:rPr lang="en-US" sz="2800" b="1" dirty="0" smtClean="0">
                <a:solidFill>
                  <a:srgbClr val="7030A0"/>
                </a:solidFill>
                <a:latin typeface="仿宋" panose="02010609060101010101" pitchFamily="49" charset="-122"/>
                <a:ea typeface="仿宋" panose="02010609060101010101" pitchFamily="49" charset="-122"/>
                <a:cs typeface="+mn-ea"/>
                <a:sym typeface="+mn-lt"/>
              </a:rPr>
              <a:t>istory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6</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Netty2</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smtClean="0">
                <a:latin typeface="仿宋" panose="02010609060101010101" pitchFamily="49" charset="-122"/>
                <a:ea typeface="仿宋" panose="02010609060101010101" pitchFamily="49" charset="-122"/>
                <a:cs typeface="+mn-ea"/>
                <a:sym typeface="+mn-lt"/>
              </a:rPr>
              <a:t>  2004</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6</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Netty2</a:t>
            </a:r>
            <a:r>
              <a:rPr lang="zh-CN" altLang="en-US" sz="2400" b="1" dirty="0">
                <a:latin typeface="仿宋" panose="02010609060101010101" pitchFamily="49" charset="-122"/>
                <a:ea typeface="仿宋" panose="02010609060101010101" pitchFamily="49" charset="-122"/>
                <a:cs typeface="+mn-ea"/>
                <a:sym typeface="+mn-lt"/>
              </a:rPr>
              <a:t>的</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版本发布，这是在</a:t>
            </a:r>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社区中第一个基于事件驱动的应用网络框架</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Mina</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2005</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5</a:t>
            </a:r>
            <a:r>
              <a:rPr lang="zh-CN" altLang="en-US" sz="2400" b="1" dirty="0">
                <a:latin typeface="仿宋" panose="02010609060101010101" pitchFamily="49" charset="-122"/>
                <a:ea typeface="仿宋" panose="02010609060101010101" pitchFamily="49" charset="-122"/>
                <a:cs typeface="+mn-ea"/>
                <a:sym typeface="+mn-lt"/>
              </a:rPr>
              <a:t>月官方发布了第一个版本</a:t>
            </a:r>
            <a:r>
              <a:rPr lang="en-US" altLang="zh-CN" sz="2400" b="1" dirty="0">
                <a:latin typeface="仿宋" panose="02010609060101010101" pitchFamily="49" charset="-122"/>
                <a:ea typeface="仿宋" panose="02010609060101010101" pitchFamily="49" charset="-122"/>
                <a:cs typeface="+mn-ea"/>
                <a:sym typeface="+mn-lt"/>
              </a:rPr>
              <a:t>mina 0.7.1</a:t>
            </a:r>
            <a:r>
              <a:rPr lang="zh-CN" altLang="en-US" sz="2400" b="1" dirty="0">
                <a:latin typeface="仿宋" panose="02010609060101010101" pitchFamily="49" charset="-122"/>
                <a:ea typeface="仿宋" panose="02010609060101010101" pitchFamily="49" charset="-122"/>
                <a:cs typeface="+mn-ea"/>
                <a:sym typeface="+mn-lt"/>
              </a:rPr>
              <a:t>，并在</a:t>
            </a:r>
            <a:r>
              <a:rPr lang="en-US" altLang="zh-CN" sz="2400" b="1" dirty="0" err="1">
                <a:latin typeface="仿宋" panose="02010609060101010101" pitchFamily="49" charset="-122"/>
                <a:ea typeface="仿宋" panose="02010609060101010101" pitchFamily="49" charset="-122"/>
                <a:cs typeface="+mn-ea"/>
                <a:sym typeface="+mn-lt"/>
              </a:rPr>
              <a:t>ApacheDS</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项目中使用</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smtClean="0">
                <a:latin typeface="仿宋" panose="02010609060101010101" pitchFamily="49" charset="-122"/>
                <a:ea typeface="仿宋" panose="02010609060101010101" pitchFamily="49" charset="-122"/>
                <a:cs typeface="+mn-ea"/>
                <a:sym typeface="+mn-lt"/>
              </a:rPr>
              <a:t> 2006</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1.0.0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smtClean="0">
                <a:latin typeface="仿宋" panose="02010609060101010101" pitchFamily="49" charset="-122"/>
                <a:ea typeface="仿宋" panose="02010609060101010101" pitchFamily="49" charset="-122"/>
                <a:cs typeface="+mn-ea"/>
                <a:sym typeface="+mn-lt"/>
              </a:rPr>
              <a:t> 2010</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9</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2.0.0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2008</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Netty3</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2008</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jboss</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Netty3.0.0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smtClean="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2013</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7</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netty.io</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4.0.0</a:t>
            </a:r>
            <a:r>
              <a:rPr lang="zh-CN" altLang="en-US" sz="2400" b="1" dirty="0">
                <a:latin typeface="仿宋" panose="02010609060101010101" pitchFamily="49" charset="-122"/>
                <a:ea typeface="仿宋" panose="02010609060101010101" pitchFamily="49" charset="-122"/>
                <a:cs typeface="+mn-ea"/>
                <a:sym typeface="+mn-lt"/>
              </a:rPr>
              <a:t>版本</a:t>
            </a:r>
            <a:r>
              <a:rPr lang="zh-CN" altLang="en-US" sz="2400" b="1" dirty="0" smtClean="0">
                <a:latin typeface="仿宋" panose="02010609060101010101" pitchFamily="49" charset="-122"/>
                <a:ea typeface="仿宋" panose="02010609060101010101" pitchFamily="49" charset="-122"/>
                <a:cs typeface="+mn-ea"/>
                <a:sym typeface="+mn-lt"/>
              </a:rPr>
              <a:t>。</a:t>
            </a:r>
            <a:endParaRPr lang="en-US" altLang="zh-CN" sz="2400" b="1" dirty="0" smtClean="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2015</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smtClean="0">
                <a:solidFill>
                  <a:srgbClr val="FF0000"/>
                </a:solidFill>
                <a:latin typeface="仿宋" panose="02010609060101010101" pitchFamily="49" charset="-122"/>
                <a:ea typeface="仿宋" panose="02010609060101010101" pitchFamily="49" charset="-122"/>
                <a:cs typeface="+mn-ea"/>
                <a:sym typeface="+mn-lt"/>
              </a:rPr>
              <a:t>Netty4.1</a:t>
            </a:r>
            <a:r>
              <a:rPr lang="zh-CN" altLang="en-US" sz="2400" b="1" dirty="0" smtClean="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en-US" altLang="zh-CN" sz="2400" b="1" dirty="0" smtClean="0">
                <a:solidFill>
                  <a:srgbClr val="00B050"/>
                </a:solidFill>
                <a:latin typeface="仿宋" panose="02010609060101010101" pitchFamily="49" charset="-122"/>
                <a:ea typeface="仿宋" panose="02010609060101010101" pitchFamily="49" charset="-122"/>
                <a:cs typeface="+mn-ea"/>
                <a:sym typeface="+mn-lt"/>
              </a:rPr>
              <a:t>2018</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年</a:t>
            </a:r>
            <a:r>
              <a:rPr lang="en-US" altLang="zh-CN" sz="2400" b="1" dirty="0" smtClean="0">
                <a:solidFill>
                  <a:srgbClr val="00B050"/>
                </a:solidFill>
                <a:latin typeface="仿宋" panose="02010609060101010101" pitchFamily="49" charset="-122"/>
                <a:ea typeface="仿宋" panose="02010609060101010101" pitchFamily="49" charset="-122"/>
                <a:cs typeface="+mn-ea"/>
                <a:sym typeface="+mn-lt"/>
              </a:rPr>
              <a:t>5</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月（</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netty.io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发布</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最新的</a:t>
            </a:r>
            <a:r>
              <a:rPr lang="en-US" altLang="zh-CN" sz="2400" b="1" dirty="0" err="1" smtClean="0">
                <a:solidFill>
                  <a:srgbClr val="00B050"/>
                </a:solidFill>
                <a:latin typeface="仿宋" panose="02010609060101010101" pitchFamily="49" charset="-122"/>
                <a:ea typeface="仿宋" panose="02010609060101010101" pitchFamily="49" charset="-122"/>
                <a:cs typeface="+mn-ea"/>
                <a:sym typeface="+mn-lt"/>
              </a:rPr>
              <a:t>Netty</a:t>
            </a:r>
            <a:r>
              <a:rPr lang="en-US" altLang="zh-CN" sz="2400" b="1" dirty="0" smtClean="0">
                <a:solidFill>
                  <a:srgbClr val="00B050"/>
                </a:solidFill>
                <a:latin typeface="仿宋" panose="02010609060101010101" pitchFamily="49" charset="-122"/>
                <a:ea typeface="仿宋" panose="02010609060101010101" pitchFamily="49" charset="-122"/>
                <a:cs typeface="+mn-ea"/>
                <a:sym typeface="+mn-lt"/>
              </a:rPr>
              <a:t> 4.1.25</a:t>
            </a:r>
            <a:r>
              <a:rPr lang="zh-CN" altLang="en-US" sz="2400" b="1" dirty="0" smtClean="0">
                <a:solidFill>
                  <a:srgbClr val="00B050"/>
                </a:solidFill>
                <a:latin typeface="仿宋" panose="02010609060101010101" pitchFamily="49" charset="-122"/>
                <a:ea typeface="仿宋" panose="02010609060101010101" pitchFamily="49" charset="-122"/>
                <a:cs typeface="+mn-ea"/>
                <a:sym typeface="+mn-lt"/>
              </a:rPr>
              <a:t>版本。</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66453015"/>
      </p:ext>
    </p:extLst>
  </p:cSld>
  <p:clrMapOvr>
    <a:masterClrMapping/>
  </p:clrMapOvr>
  <p:transition spd="slow">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pic>
        <p:nvPicPr>
          <p:cNvPr id="3" name="图片 2"/>
          <p:cNvPicPr>
            <a:picLocks noChangeAspect="1"/>
          </p:cNvPicPr>
          <p:nvPr/>
        </p:nvPicPr>
        <p:blipFill>
          <a:blip r:embed="rId5"/>
          <a:stretch>
            <a:fillRect/>
          </a:stretch>
        </p:blipFill>
        <p:spPr>
          <a:xfrm>
            <a:off x="2537151" y="2038229"/>
            <a:ext cx="7117697" cy="2781541"/>
          </a:xfrm>
          <a:prstGeom prst="rect">
            <a:avLst/>
          </a:prstGeom>
        </p:spPr>
      </p:pic>
      <p:pic>
        <p:nvPicPr>
          <p:cNvPr id="5" name="图片 4"/>
          <p:cNvPicPr>
            <a:picLocks noChangeAspect="1"/>
          </p:cNvPicPr>
          <p:nvPr/>
        </p:nvPicPr>
        <p:blipFill>
          <a:blip r:embed="rId6"/>
          <a:stretch>
            <a:fillRect/>
          </a:stretch>
        </p:blipFill>
        <p:spPr>
          <a:xfrm>
            <a:off x="3162095" y="1130785"/>
            <a:ext cx="8786621" cy="4595258"/>
          </a:xfrm>
          <a:prstGeom prst="rect">
            <a:avLst/>
          </a:prstGeom>
        </p:spPr>
      </p:pic>
    </p:spTree>
    <p:extLst>
      <p:ext uri="{BB962C8B-B14F-4D97-AF65-F5344CB8AC3E}">
        <p14:creationId xmlns:p14="http://schemas.microsoft.com/office/powerpoint/2010/main" val="2227999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业界主流的编解码框架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Google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protobuf</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Facebook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Thrift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介</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JBoss</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Marshalling</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Hessian2</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05837861"/>
      </p:ext>
    </p:extLst>
  </p:cSld>
  <p:clrMapOvr>
    <a:masterClrMapping/>
  </p:clrMapOvr>
  <p:transition spd="slow">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185416" y="1270226"/>
            <a:ext cx="3179025" cy="4020282"/>
          </a:xfrm>
          <a:prstGeom prst="rect">
            <a:avLst/>
          </a:prstGeom>
        </p:spPr>
      </p:pic>
      <p:pic>
        <p:nvPicPr>
          <p:cNvPr id="3" name="图片 2"/>
          <p:cNvPicPr>
            <a:picLocks noChangeAspect="1"/>
          </p:cNvPicPr>
          <p:nvPr/>
        </p:nvPicPr>
        <p:blipFill>
          <a:blip r:embed="rId4"/>
          <a:stretch>
            <a:fillRect/>
          </a:stretch>
        </p:blipFill>
        <p:spPr>
          <a:xfrm>
            <a:off x="5888736" y="1265436"/>
            <a:ext cx="3141417" cy="402507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smtClean="0">
                <a:solidFill>
                  <a:srgbClr val="7030A0"/>
                </a:solidFill>
                <a:latin typeface="仿宋" panose="02010609060101010101" pitchFamily="49" charset="-122"/>
                <a:ea typeface="仿宋" panose="02010609060101010101" pitchFamily="49" charset="-122"/>
                <a:cs typeface="+mn-ea"/>
                <a:sym typeface="+mn-lt"/>
              </a:rPr>
              <a:t>Downloads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6304152"/>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http://netty.io/downloads.html</a:t>
            </a:r>
          </a:p>
        </p:txBody>
      </p:sp>
      <p:pic>
        <p:nvPicPr>
          <p:cNvPr id="2" name="图片 1"/>
          <p:cNvPicPr>
            <a:picLocks noChangeAspect="1"/>
          </p:cNvPicPr>
          <p:nvPr/>
        </p:nvPicPr>
        <p:blipFill>
          <a:blip r:embed="rId3"/>
          <a:stretch>
            <a:fillRect/>
          </a:stretch>
        </p:blipFill>
        <p:spPr>
          <a:xfrm>
            <a:off x="2397252" y="1051972"/>
            <a:ext cx="7046403" cy="5252180"/>
          </a:xfrm>
          <a:prstGeom prst="rect">
            <a:avLst/>
          </a:prstGeom>
        </p:spPr>
      </p:pic>
    </p:spTree>
    <p:extLst>
      <p:ext uri="{BB962C8B-B14F-4D97-AF65-F5344CB8AC3E}">
        <p14:creationId xmlns:p14="http://schemas.microsoft.com/office/powerpoint/2010/main" val="2393648924"/>
      </p:ext>
    </p:extLst>
  </p:cSld>
  <p:clrMapOvr>
    <a:masterClrMapping/>
  </p:clrMapOvr>
  <p:transition spd="slow">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Related projects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387568" y="6101818"/>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http://netty.io/wiki/related-projects.html</a:t>
            </a:r>
          </a:p>
        </p:txBody>
      </p:sp>
      <p:pic>
        <p:nvPicPr>
          <p:cNvPr id="3" name="图片 2"/>
          <p:cNvPicPr>
            <a:picLocks noChangeAspect="1"/>
          </p:cNvPicPr>
          <p:nvPr/>
        </p:nvPicPr>
        <p:blipFill>
          <a:blip r:embed="rId3"/>
          <a:stretch>
            <a:fillRect/>
          </a:stretch>
        </p:blipFill>
        <p:spPr>
          <a:xfrm>
            <a:off x="387568" y="1399841"/>
            <a:ext cx="2216059" cy="912495"/>
          </a:xfrm>
          <a:prstGeom prst="rect">
            <a:avLst/>
          </a:prstGeom>
        </p:spPr>
      </p:pic>
      <p:pic>
        <p:nvPicPr>
          <p:cNvPr id="5" name="图片 4"/>
          <p:cNvPicPr>
            <a:picLocks noChangeAspect="1"/>
          </p:cNvPicPr>
          <p:nvPr/>
        </p:nvPicPr>
        <p:blipFill>
          <a:blip r:embed="rId4"/>
          <a:stretch>
            <a:fillRect/>
          </a:stretch>
        </p:blipFill>
        <p:spPr>
          <a:xfrm>
            <a:off x="3764089" y="1781984"/>
            <a:ext cx="3518619" cy="860298"/>
          </a:xfrm>
          <a:prstGeom prst="rect">
            <a:avLst/>
          </a:prstGeom>
        </p:spPr>
      </p:pic>
      <p:pic>
        <p:nvPicPr>
          <p:cNvPr id="7" name="图片 6"/>
          <p:cNvPicPr>
            <a:picLocks noChangeAspect="1"/>
          </p:cNvPicPr>
          <p:nvPr/>
        </p:nvPicPr>
        <p:blipFill>
          <a:blip r:embed="rId5"/>
          <a:stretch>
            <a:fillRect/>
          </a:stretch>
        </p:blipFill>
        <p:spPr>
          <a:xfrm>
            <a:off x="8443170" y="1041673"/>
            <a:ext cx="2174538" cy="1015843"/>
          </a:xfrm>
          <a:prstGeom prst="rect">
            <a:avLst/>
          </a:prstGeom>
        </p:spPr>
      </p:pic>
      <p:pic>
        <p:nvPicPr>
          <p:cNvPr id="8" name="图片 7"/>
          <p:cNvPicPr>
            <a:picLocks noChangeAspect="1"/>
          </p:cNvPicPr>
          <p:nvPr/>
        </p:nvPicPr>
        <p:blipFill>
          <a:blip r:embed="rId6"/>
          <a:stretch>
            <a:fillRect/>
          </a:stretch>
        </p:blipFill>
        <p:spPr>
          <a:xfrm>
            <a:off x="538916" y="3812699"/>
            <a:ext cx="2231716" cy="1002482"/>
          </a:xfrm>
          <a:prstGeom prst="rect">
            <a:avLst/>
          </a:prstGeom>
        </p:spPr>
      </p:pic>
      <p:pic>
        <p:nvPicPr>
          <p:cNvPr id="9" name="图片 8"/>
          <p:cNvPicPr>
            <a:picLocks noChangeAspect="1"/>
          </p:cNvPicPr>
          <p:nvPr/>
        </p:nvPicPr>
        <p:blipFill>
          <a:blip r:embed="rId7"/>
          <a:stretch>
            <a:fillRect/>
          </a:stretch>
        </p:blipFill>
        <p:spPr>
          <a:xfrm>
            <a:off x="4661366" y="3528897"/>
            <a:ext cx="1857375" cy="1981200"/>
          </a:xfrm>
          <a:prstGeom prst="rect">
            <a:avLst/>
          </a:prstGeom>
        </p:spPr>
      </p:pic>
      <p:pic>
        <p:nvPicPr>
          <p:cNvPr id="12" name="图片 11"/>
          <p:cNvPicPr>
            <a:picLocks noChangeAspect="1"/>
          </p:cNvPicPr>
          <p:nvPr/>
        </p:nvPicPr>
        <p:blipFill>
          <a:blip r:embed="rId8"/>
          <a:stretch>
            <a:fillRect/>
          </a:stretch>
        </p:blipFill>
        <p:spPr>
          <a:xfrm>
            <a:off x="8400287" y="3332529"/>
            <a:ext cx="2019685" cy="960340"/>
          </a:xfrm>
          <a:prstGeom prst="rect">
            <a:avLst/>
          </a:prstGeom>
        </p:spPr>
      </p:pic>
    </p:spTree>
    <p:extLst>
      <p:ext uri="{BB962C8B-B14F-4D97-AF65-F5344CB8AC3E}">
        <p14:creationId xmlns:p14="http://schemas.microsoft.com/office/powerpoint/2010/main" val="2517215606"/>
      </p:ext>
    </p:extLst>
  </p:cSld>
  <p:clrMapOvr>
    <a:masterClrMapping/>
  </p:clrMapOvr>
  <p:transition spd="slow">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Scalable IO 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a:t>
            </a:r>
            <a:r>
              <a:rPr kumimoji="0" lang="en-US" altLang="zh-CN" sz="100" b="0" i="0" u="none" strike="noStrike" kern="0" cap="none" spc="0" normalizeH="0" baseline="0" noProof="0" dirty="0" smtClean="0">
                <a:ln>
                  <a:noFill/>
                </a:ln>
                <a:solidFill>
                  <a:sysClr val="window" lastClr="FFFFFF"/>
                </a:solidFill>
                <a:effectLst/>
                <a:uLnTx/>
                <a:uFillTx/>
              </a:rPr>
              <a:t>      PPT</a:t>
            </a:r>
            <a:r>
              <a:rPr kumimoji="0" lang="zh-CN" altLang="en-US" sz="100" b="0" i="0" u="none" strike="noStrike" kern="0" cap="none" spc="0" normalizeH="0" baseline="0" noProof="0" dirty="0" smtClean="0">
                <a:ln>
                  <a:noFill/>
                </a:ln>
                <a:solidFill>
                  <a:sysClr val="window" lastClr="FFFFFF"/>
                </a:solidFill>
                <a:effectLst/>
                <a:uLnTx/>
                <a:uFillTx/>
              </a:rPr>
              <a:t>论坛：</a:t>
            </a:r>
            <a:r>
              <a:rPr kumimoji="0" lang="en-US" altLang="zh-CN" sz="100" b="0" i="0" u="none" strike="noStrike" kern="0" cap="none" spc="0" normalizeH="0" baseline="0" noProof="0" dirty="0" smtClean="0">
                <a:ln>
                  <a:noFill/>
                </a:ln>
                <a:solidFill>
                  <a:sysClr val="window" lastClr="FFFFFF"/>
                </a:solidFill>
                <a:effectLst/>
                <a:uLnTx/>
                <a:uFillTx/>
              </a:rPr>
              <a:t>www.1ppt.cn</a:t>
            </a:r>
            <a:endParaRPr kumimoji="0" lang="en-US" altLang="zh-CN" sz="100" b="0" i="0" u="none" strike="noStrike" kern="0" cap="none" spc="0" normalizeH="0" baseline="0" noProof="0" dirty="0">
              <a:ln>
                <a:noFill/>
              </a:ln>
              <a:solidFill>
                <a:sysClr val="window" lastClr="FFFFFF"/>
              </a:solidFill>
              <a:effectLst/>
              <a:uLnTx/>
              <a:uFillTx/>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2045184"/>
            <a:ext cx="9502720" cy="304698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Blocking </a:t>
            </a:r>
          </a:p>
          <a:p>
            <a:pPr marL="342900" indent="-342900">
              <a:buFont typeface="Wingdings" panose="05000000000000000000" pitchFamily="2" charset="2"/>
              <a:buChar char="Ø"/>
            </a:pPr>
            <a:r>
              <a:rPr lang="en-US" altLang="zh-CN" sz="4800" b="1" dirty="0" err="1"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Nonblocking</a:t>
            </a:r>
            <a:endPar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a:t>
            </a:r>
            <a:r>
              <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ynchronous </a:t>
            </a: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a:t>
            </a:r>
            <a:r>
              <a:rPr lang="en-US" altLang="zh-CN" sz="4800" b="1" dirty="0" smtClean="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synchronous</a:t>
            </a:r>
            <a:endPar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38781802"/>
      </p:ext>
    </p:extLst>
  </p:cSld>
  <p:clrMapOvr>
    <a:masterClrMapping/>
  </p:clrMapOvr>
  <p:transition spd="slow">
    <p:wipe/>
  </p:transition>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1648</TotalTime>
  <Words>8750</Words>
  <Application>Microsoft Office PowerPoint</Application>
  <PresentationFormat>宽屏</PresentationFormat>
  <Paragraphs>808</Paragraphs>
  <Slides>64</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64</vt:i4>
      </vt:variant>
    </vt:vector>
  </HeadingPairs>
  <TitlesOfParts>
    <vt:vector size="71"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730</cp:revision>
  <dcterms:created xsi:type="dcterms:W3CDTF">2018-01-27T02:13:00Z</dcterms:created>
  <dcterms:modified xsi:type="dcterms:W3CDTF">2018-06-01T07:50:40Z</dcterms:modified>
</cp:coreProperties>
</file>